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2" r:id="rId4"/>
    <p:sldId id="271"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2" d="100"/>
          <a:sy n="82" d="100"/>
        </p:scale>
        <p:origin x="1987"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tadher Abdulkareem" userId="91280037031cbcd1" providerId="LiveId" clId="{EC3AA243-FF4B-44C9-8DF0-9B9A0E6749A2}"/>
    <pc:docChg chg="custSel addSld modSld">
      <pc:chgData name="Muntadher Abdulkareem" userId="91280037031cbcd1" providerId="LiveId" clId="{EC3AA243-FF4B-44C9-8DF0-9B9A0E6749A2}" dt="2023-11-28T18:28:54.636" v="973" actId="313"/>
      <pc:docMkLst>
        <pc:docMk/>
      </pc:docMkLst>
      <pc:sldChg chg="delSp modSp new mod">
        <pc:chgData name="Muntadher Abdulkareem" userId="91280037031cbcd1" providerId="LiveId" clId="{EC3AA243-FF4B-44C9-8DF0-9B9A0E6749A2}" dt="2023-11-28T17:56:38.683" v="189" actId="20577"/>
        <pc:sldMkLst>
          <pc:docMk/>
          <pc:sldMk cId="1669621589" sldId="270"/>
        </pc:sldMkLst>
        <pc:spChg chg="del">
          <ac:chgData name="Muntadher Abdulkareem" userId="91280037031cbcd1" providerId="LiveId" clId="{EC3AA243-FF4B-44C9-8DF0-9B9A0E6749A2}" dt="2023-11-28T17:53:40.247" v="1" actId="478"/>
          <ac:spMkLst>
            <pc:docMk/>
            <pc:sldMk cId="1669621589" sldId="270"/>
            <ac:spMk id="2" creationId="{FEB9E17E-BCE5-ADD4-AF5D-DA2891EB8259}"/>
          </ac:spMkLst>
        </pc:spChg>
        <pc:spChg chg="mod">
          <ac:chgData name="Muntadher Abdulkareem" userId="91280037031cbcd1" providerId="LiveId" clId="{EC3AA243-FF4B-44C9-8DF0-9B9A0E6749A2}" dt="2023-11-28T17:56:38.683" v="189" actId="20577"/>
          <ac:spMkLst>
            <pc:docMk/>
            <pc:sldMk cId="1669621589" sldId="270"/>
            <ac:spMk id="3" creationId="{1EDDD0D4-8FD9-731A-4D66-BD7EAD1141A0}"/>
          </ac:spMkLst>
        </pc:spChg>
      </pc:sldChg>
      <pc:sldChg chg="delSp modSp new mod">
        <pc:chgData name="Muntadher Abdulkareem" userId="91280037031cbcd1" providerId="LiveId" clId="{EC3AA243-FF4B-44C9-8DF0-9B9A0E6749A2}" dt="2023-11-28T18:09:12.548" v="224" actId="255"/>
        <pc:sldMkLst>
          <pc:docMk/>
          <pc:sldMk cId="3089617734" sldId="271"/>
        </pc:sldMkLst>
        <pc:spChg chg="del">
          <ac:chgData name="Muntadher Abdulkareem" userId="91280037031cbcd1" providerId="LiveId" clId="{EC3AA243-FF4B-44C9-8DF0-9B9A0E6749A2}" dt="2023-11-28T17:59:36.689" v="191" actId="478"/>
          <ac:spMkLst>
            <pc:docMk/>
            <pc:sldMk cId="3089617734" sldId="271"/>
            <ac:spMk id="2" creationId="{63539605-CA38-47A4-DC80-71BFE0B37B22}"/>
          </ac:spMkLst>
        </pc:spChg>
        <pc:spChg chg="mod">
          <ac:chgData name="Muntadher Abdulkareem" userId="91280037031cbcd1" providerId="LiveId" clId="{EC3AA243-FF4B-44C9-8DF0-9B9A0E6749A2}" dt="2023-11-28T18:09:12.548" v="224" actId="255"/>
          <ac:spMkLst>
            <pc:docMk/>
            <pc:sldMk cId="3089617734" sldId="271"/>
            <ac:spMk id="3" creationId="{1F39D131-97DF-17B6-E12F-20177A063582}"/>
          </ac:spMkLst>
        </pc:spChg>
      </pc:sldChg>
      <pc:sldChg chg="delSp modSp new mod">
        <pc:chgData name="Muntadher Abdulkareem" userId="91280037031cbcd1" providerId="LiveId" clId="{EC3AA243-FF4B-44C9-8DF0-9B9A0E6749A2}" dt="2023-11-28T18:28:54.636" v="973" actId="313"/>
        <pc:sldMkLst>
          <pc:docMk/>
          <pc:sldMk cId="1499169805" sldId="272"/>
        </pc:sldMkLst>
        <pc:spChg chg="del">
          <ac:chgData name="Muntadher Abdulkareem" userId="91280037031cbcd1" providerId="LiveId" clId="{EC3AA243-FF4B-44C9-8DF0-9B9A0E6749A2}" dt="2023-11-28T18:09:37.754" v="226" actId="478"/>
          <ac:spMkLst>
            <pc:docMk/>
            <pc:sldMk cId="1499169805" sldId="272"/>
            <ac:spMk id="2" creationId="{E2AE2948-A6DB-C427-4966-B846E2985B10}"/>
          </ac:spMkLst>
        </pc:spChg>
        <pc:spChg chg="mod">
          <ac:chgData name="Muntadher Abdulkareem" userId="91280037031cbcd1" providerId="LiveId" clId="{EC3AA243-FF4B-44C9-8DF0-9B9A0E6749A2}" dt="2023-11-28T18:28:54.636" v="973" actId="313"/>
          <ac:spMkLst>
            <pc:docMk/>
            <pc:sldMk cId="1499169805" sldId="272"/>
            <ac:spMk id="3" creationId="{D4421824-45ED-65C0-EDE5-29A0C7FB7CD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58C70FB-71D1-4DC2-B49B-A33AA889F66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3616651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8C70FB-71D1-4DC2-B49B-A33AA889F66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4255334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8C70FB-71D1-4DC2-B49B-A33AA889F66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1191083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8C70FB-71D1-4DC2-B49B-A33AA889F66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3397553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8C70FB-71D1-4DC2-B49B-A33AA889F665}" type="datetimeFigureOut">
              <a:rPr lang="en-US" smtClean="0"/>
              <a:t>11/28/2023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38817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8C70FB-71D1-4DC2-B49B-A33AA889F665}"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142258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8C70FB-71D1-4DC2-B49B-A33AA889F665}" type="datetimeFigureOut">
              <a:rPr lang="en-US" smtClean="0"/>
              <a:t>11/28/2023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80721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8C70FB-71D1-4DC2-B49B-A33AA889F665}" type="datetimeFigureOut">
              <a:rPr lang="en-US" smtClean="0"/>
              <a:t>11/28/2023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318328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C70FB-71D1-4DC2-B49B-A33AA889F665}" type="datetimeFigureOut">
              <a:rPr lang="en-US" smtClean="0"/>
              <a:t>11/28/2023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14789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8C70FB-71D1-4DC2-B49B-A33AA889F665}"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72870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8C70FB-71D1-4DC2-B49B-A33AA889F665}" type="datetimeFigureOut">
              <a:rPr lang="en-US" smtClean="0"/>
              <a:t>11/28/2023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FC453-8D24-4593-9EEB-36E9ADD1B8C5}" type="slidenum">
              <a:rPr lang="en-US" smtClean="0"/>
              <a:t>‹#›</a:t>
            </a:fld>
            <a:endParaRPr lang="en-US"/>
          </a:p>
        </p:txBody>
      </p:sp>
    </p:spTree>
    <p:extLst>
      <p:ext uri="{BB962C8B-B14F-4D97-AF65-F5344CB8AC3E}">
        <p14:creationId xmlns:p14="http://schemas.microsoft.com/office/powerpoint/2010/main" val="199386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8C70FB-71D1-4DC2-B49B-A33AA889F665}" type="datetimeFigureOut">
              <a:rPr lang="en-US" smtClean="0"/>
              <a:t>11/28/2023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FC453-8D24-4593-9EEB-36E9ADD1B8C5}" type="slidenum">
              <a:rPr lang="en-US" smtClean="0"/>
              <a:t>‹#›</a:t>
            </a:fld>
            <a:endParaRPr lang="en-US"/>
          </a:p>
        </p:txBody>
      </p:sp>
    </p:spTree>
    <p:extLst>
      <p:ext uri="{BB962C8B-B14F-4D97-AF65-F5344CB8AC3E}">
        <p14:creationId xmlns:p14="http://schemas.microsoft.com/office/powerpoint/2010/main" val="220651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lstStyle/>
          <a:p>
            <a:r>
              <a:rPr lang="en-US" b="1" dirty="0">
                <a:solidFill>
                  <a:srgbClr val="FF0000"/>
                </a:solidFill>
              </a:rPr>
              <a:t>Acute liver failure</a:t>
            </a:r>
          </a:p>
        </p:txBody>
      </p:sp>
      <p:sp>
        <p:nvSpPr>
          <p:cNvPr id="3" name="Subtitle 2"/>
          <p:cNvSpPr>
            <a:spLocks noGrp="1"/>
          </p:cNvSpPr>
          <p:nvPr>
            <p:ph type="subTitle" idx="1"/>
          </p:nvPr>
        </p:nvSpPr>
        <p:spPr/>
        <p:txBody>
          <a:bodyPr/>
          <a:lstStyle/>
          <a:p>
            <a:pPr lvl="0"/>
            <a:r>
              <a:rPr lang="en-US" sz="2000" b="1" dirty="0">
                <a:solidFill>
                  <a:srgbClr val="002060"/>
                </a:solidFill>
              </a:rPr>
              <a:t>Prepared by:</a:t>
            </a:r>
          </a:p>
          <a:p>
            <a:pPr lvl="0"/>
            <a:r>
              <a:rPr lang="en-US" sz="2000" b="1" dirty="0">
                <a:solidFill>
                  <a:srgbClr val="FF0000"/>
                </a:solidFill>
              </a:rPr>
              <a:t>Dr. Muntadher Abdulkareem Abdullah</a:t>
            </a:r>
          </a:p>
          <a:p>
            <a:pPr lvl="0"/>
            <a:r>
              <a:rPr lang="en-US" sz="2000" b="1" dirty="0">
                <a:solidFill>
                  <a:srgbClr val="0070C0"/>
                </a:solidFill>
              </a:rPr>
              <a:t>M.B.Ch.B,CABM,FIBMS,FIBMS(GE.&amp;HEP.)</a:t>
            </a:r>
            <a:endParaRPr lang="en-US" dirty="0"/>
          </a:p>
        </p:txBody>
      </p:sp>
    </p:spTree>
    <p:extLst>
      <p:ext uri="{BB962C8B-B14F-4D97-AF65-F5344CB8AC3E}">
        <p14:creationId xmlns:p14="http://schemas.microsoft.com/office/powerpoint/2010/main" val="2937164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0" indent="0">
              <a:buNone/>
            </a:pPr>
            <a:endParaRPr lang="en-US" sz="1600" b="1" dirty="0">
              <a:solidFill>
                <a:srgbClr val="FF0000"/>
              </a:solidFill>
            </a:endParaRPr>
          </a:p>
          <a:p>
            <a:pPr marL="0" indent="0">
              <a:buNone/>
            </a:pPr>
            <a:endParaRPr lang="en-US" sz="1600" b="1" dirty="0">
              <a:solidFill>
                <a:srgbClr val="FF0000"/>
              </a:solidFill>
            </a:endParaRPr>
          </a:p>
          <a:p>
            <a:pPr marL="0" indent="0">
              <a:buNone/>
            </a:pPr>
            <a:endParaRPr lang="en-US" sz="1600" b="1" dirty="0">
              <a:solidFill>
                <a:srgbClr val="FF0000"/>
              </a:solidFill>
            </a:endParaRPr>
          </a:p>
          <a:p>
            <a:pPr marL="0" indent="0">
              <a:buNone/>
            </a:pPr>
            <a:r>
              <a:rPr lang="en-US" sz="1600" b="1" dirty="0">
                <a:solidFill>
                  <a:srgbClr val="FF0000"/>
                </a:solidFill>
              </a:rPr>
              <a:t>Investigations to know the etiology :</a:t>
            </a:r>
          </a:p>
          <a:p>
            <a:pPr marL="0" indent="0">
              <a:buNone/>
            </a:pPr>
            <a:endParaRPr lang="en-US" sz="1600" b="1" dirty="0">
              <a:solidFill>
                <a:srgbClr val="FF0000"/>
              </a:solidFill>
            </a:endParaRPr>
          </a:p>
          <a:p>
            <a:pPr marL="0" indent="0">
              <a:buNone/>
            </a:pPr>
            <a:endParaRPr lang="en-US" sz="1600" dirty="0"/>
          </a:p>
          <a:p>
            <a:pPr marL="0" indent="0">
              <a:buNone/>
            </a:pPr>
            <a:r>
              <a:rPr lang="en-US" sz="1600" dirty="0"/>
              <a:t>• Toxicology screen of blood and urine</a:t>
            </a:r>
          </a:p>
          <a:p>
            <a:pPr marL="0" indent="0">
              <a:buNone/>
            </a:pPr>
            <a:r>
              <a:rPr lang="en-US" sz="1600" dirty="0"/>
              <a:t>• </a:t>
            </a:r>
            <a:r>
              <a:rPr lang="en-US" sz="1600" dirty="0" err="1"/>
              <a:t>HBsAg</a:t>
            </a:r>
            <a:r>
              <a:rPr lang="en-US" sz="1600" dirty="0"/>
              <a:t>, IgM anti-</a:t>
            </a:r>
            <a:r>
              <a:rPr lang="en-US" sz="1600" dirty="0" err="1"/>
              <a:t>HBc</a:t>
            </a:r>
            <a:endParaRPr lang="en-US" sz="1600" dirty="0"/>
          </a:p>
          <a:p>
            <a:pPr marL="0" indent="0">
              <a:buNone/>
            </a:pPr>
            <a:r>
              <a:rPr lang="en-US" sz="1600" dirty="0"/>
              <a:t>• IgM anti-HAV</a:t>
            </a:r>
          </a:p>
          <a:p>
            <a:pPr marL="0" indent="0">
              <a:buNone/>
            </a:pPr>
            <a:r>
              <a:rPr lang="en-US" sz="1600" dirty="0"/>
              <a:t>• Anti-HEV, HCV, cytomegalovirus, herpes simplex, Epstein–Barr virus</a:t>
            </a:r>
          </a:p>
          <a:p>
            <a:pPr marL="0" indent="0">
              <a:buNone/>
            </a:pPr>
            <a:r>
              <a:rPr lang="en-US" sz="1600" dirty="0"/>
              <a:t>• Caeruloplasmin, serum copper, urinary copper, slit-lamp eye</a:t>
            </a:r>
          </a:p>
          <a:p>
            <a:pPr marL="0" indent="0">
              <a:buNone/>
            </a:pPr>
            <a:r>
              <a:rPr lang="en-US" sz="1600" dirty="0"/>
              <a:t>examination</a:t>
            </a:r>
          </a:p>
          <a:p>
            <a:pPr marL="0" indent="0">
              <a:buNone/>
            </a:pPr>
            <a:r>
              <a:rPr lang="en-US" sz="1600" dirty="0"/>
              <a:t>• Autoantibodies: ANA, ASMA, LKM, SLA</a:t>
            </a:r>
          </a:p>
          <a:p>
            <a:pPr marL="0" indent="0">
              <a:buNone/>
            </a:pPr>
            <a:r>
              <a:rPr lang="en-US" sz="1600" dirty="0"/>
              <a:t>• Immunoglobulins</a:t>
            </a:r>
          </a:p>
          <a:p>
            <a:pPr marL="0" indent="0">
              <a:buNone/>
            </a:pPr>
            <a:r>
              <a:rPr lang="en-US" sz="1600" dirty="0"/>
              <a:t>• Ultrasound of liver and Doppler of hepatic veins</a:t>
            </a:r>
          </a:p>
        </p:txBody>
      </p:sp>
    </p:spTree>
    <p:extLst>
      <p:ext uri="{BB962C8B-B14F-4D97-AF65-F5344CB8AC3E}">
        <p14:creationId xmlns:p14="http://schemas.microsoft.com/office/powerpoint/2010/main" val="2148634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457200"/>
          </a:xfrm>
        </p:spPr>
        <p:txBody>
          <a:bodyPr>
            <a:normAutofit fontScale="90000"/>
          </a:bodyPr>
          <a:lstStyle/>
          <a:p>
            <a:r>
              <a:rPr lang="en-US" sz="3200" b="1" dirty="0"/>
              <a:t>Manegments</a:t>
            </a:r>
          </a:p>
        </p:txBody>
      </p:sp>
      <p:sp>
        <p:nvSpPr>
          <p:cNvPr id="3" name="Content Placeholder 2"/>
          <p:cNvSpPr>
            <a:spLocks noGrp="1"/>
          </p:cNvSpPr>
          <p:nvPr>
            <p:ph idx="1"/>
          </p:nvPr>
        </p:nvSpPr>
        <p:spPr>
          <a:xfrm>
            <a:off x="76200" y="914400"/>
            <a:ext cx="8991600" cy="5867400"/>
          </a:xfrm>
        </p:spPr>
        <p:txBody>
          <a:bodyPr>
            <a:normAutofit fontScale="92500" lnSpcReduction="20000"/>
          </a:bodyPr>
          <a:lstStyle/>
          <a:p>
            <a:pPr marL="0" indent="0">
              <a:buNone/>
            </a:pPr>
            <a:r>
              <a:rPr lang="en-US" sz="1400" b="1" dirty="0">
                <a:solidFill>
                  <a:srgbClr val="FF0000"/>
                </a:solidFill>
              </a:rPr>
              <a:t>Patients with acute liver failure should be treated in a high dependency or intensive care unit as soon as progressive</a:t>
            </a:r>
          </a:p>
          <a:p>
            <a:pPr marL="0" indent="0">
              <a:buNone/>
            </a:pPr>
            <a:r>
              <a:rPr lang="en-US" sz="1400" b="1" dirty="0">
                <a:solidFill>
                  <a:srgbClr val="FF0000"/>
                </a:solidFill>
              </a:rPr>
              <a:t>prolongation of the PT occurs or hepatic encephalopathy is</a:t>
            </a:r>
          </a:p>
          <a:p>
            <a:pPr marL="0" indent="0">
              <a:buNone/>
            </a:pPr>
            <a:r>
              <a:rPr lang="en-US" sz="1400" b="1" dirty="0">
                <a:solidFill>
                  <a:srgbClr val="FF0000"/>
                </a:solidFill>
              </a:rPr>
              <a:t>identified</a:t>
            </a:r>
          </a:p>
          <a:p>
            <a:pPr marL="0" indent="0">
              <a:buNone/>
            </a:pPr>
            <a:endParaRPr lang="en-US" sz="1400" b="1" dirty="0"/>
          </a:p>
          <a:p>
            <a:pPr marL="0" indent="0">
              <a:buNone/>
            </a:pPr>
            <a:r>
              <a:rPr lang="en-US" sz="1400" b="1" dirty="0"/>
              <a:t>General measures:</a:t>
            </a:r>
          </a:p>
          <a:p>
            <a:pPr marL="0" indent="0">
              <a:buNone/>
            </a:pPr>
            <a:r>
              <a:rPr lang="en-US" sz="1400" b="1" dirty="0">
                <a:solidFill>
                  <a:srgbClr val="FF0000"/>
                </a:solidFill>
              </a:rPr>
              <a:t>Monitoring in acute liver failure</a:t>
            </a:r>
          </a:p>
          <a:p>
            <a:pPr marL="0" indent="0">
              <a:buNone/>
            </a:pPr>
            <a:r>
              <a:rPr lang="en-US" sz="1400" b="1" dirty="0"/>
              <a:t>Cardiorespiratory </a:t>
            </a:r>
          </a:p>
          <a:p>
            <a:pPr marL="0" indent="0">
              <a:buNone/>
            </a:pPr>
            <a:r>
              <a:rPr lang="en-US" sz="1400" b="1" dirty="0"/>
              <a:t>Pulse</a:t>
            </a:r>
          </a:p>
          <a:p>
            <a:pPr marL="0" indent="0">
              <a:buNone/>
            </a:pPr>
            <a:r>
              <a:rPr lang="en-US" sz="1400" b="1" dirty="0"/>
              <a:t>• Blood pressure</a:t>
            </a:r>
          </a:p>
          <a:p>
            <a:pPr marL="0" indent="0">
              <a:buNone/>
            </a:pPr>
            <a:r>
              <a:rPr lang="en-US" sz="1400" b="1" dirty="0"/>
              <a:t>• Central venous pressure</a:t>
            </a:r>
          </a:p>
          <a:p>
            <a:pPr marL="0" indent="0">
              <a:buNone/>
            </a:pPr>
            <a:r>
              <a:rPr lang="en-US" sz="1400" b="1" dirty="0"/>
              <a:t>• Respiratory rate</a:t>
            </a:r>
          </a:p>
          <a:p>
            <a:pPr marL="0" indent="0">
              <a:buNone/>
            </a:pPr>
            <a:r>
              <a:rPr lang="en-US" sz="1400" b="1" dirty="0"/>
              <a:t>Neurological</a:t>
            </a:r>
          </a:p>
          <a:p>
            <a:pPr marL="0" indent="0">
              <a:buNone/>
            </a:pPr>
            <a:r>
              <a:rPr lang="en-US" sz="1400" b="1" dirty="0"/>
              <a:t>• Intracranial pressure monitoring (</a:t>
            </a:r>
            <a:r>
              <a:rPr lang="en-US" sz="1400" b="1"/>
              <a:t>specialist units)</a:t>
            </a:r>
            <a:endParaRPr lang="en-US" sz="1400" b="1" dirty="0"/>
          </a:p>
          <a:p>
            <a:pPr marL="0" indent="0">
              <a:buNone/>
            </a:pPr>
            <a:r>
              <a:rPr lang="en-US" sz="1400" b="1" dirty="0"/>
              <a:t>• Conscious level</a:t>
            </a:r>
          </a:p>
          <a:p>
            <a:pPr marL="0" indent="0">
              <a:buNone/>
            </a:pPr>
            <a:r>
              <a:rPr lang="en-US" sz="1400" b="1" dirty="0"/>
              <a:t>Fluid balance</a:t>
            </a:r>
          </a:p>
          <a:p>
            <a:pPr marL="0" indent="0">
              <a:buNone/>
            </a:pPr>
            <a:r>
              <a:rPr lang="en-US" sz="1400" b="1" dirty="0"/>
              <a:t>• Hourly output (urine, vomiting, diarrhoea)</a:t>
            </a:r>
          </a:p>
          <a:p>
            <a:pPr marL="0" indent="0">
              <a:buNone/>
            </a:pPr>
            <a:r>
              <a:rPr lang="en-US" sz="1400" b="1" dirty="0"/>
              <a:t>• Input: oral, intravenous</a:t>
            </a:r>
          </a:p>
          <a:p>
            <a:pPr marL="0" indent="0">
              <a:buNone/>
            </a:pPr>
            <a:r>
              <a:rPr lang="en-US" sz="1400" b="1" dirty="0"/>
              <a:t>Blood analyses</a:t>
            </a:r>
          </a:p>
          <a:p>
            <a:pPr marL="0" indent="0">
              <a:buNone/>
            </a:pPr>
            <a:r>
              <a:rPr lang="en-US" sz="1400" b="1" dirty="0"/>
              <a:t>• Arterial blood gases</a:t>
            </a:r>
          </a:p>
          <a:p>
            <a:pPr marL="0" indent="0">
              <a:buNone/>
            </a:pPr>
            <a:r>
              <a:rPr lang="en-US" sz="1400" b="1" dirty="0"/>
              <a:t>• Peripheral blood count (including platelets)</a:t>
            </a:r>
          </a:p>
          <a:p>
            <a:pPr marL="0" indent="0">
              <a:buNone/>
            </a:pPr>
            <a:r>
              <a:rPr lang="en-US" sz="1400" b="1" dirty="0"/>
              <a:t>• Sodium, potassium, HCO3−</a:t>
            </a:r>
          </a:p>
          <a:p>
            <a:pPr marL="0" indent="0">
              <a:buNone/>
            </a:pPr>
            <a:r>
              <a:rPr lang="en-US" sz="1400" b="1" dirty="0"/>
              <a:t>, calcium, magnesium</a:t>
            </a:r>
          </a:p>
          <a:p>
            <a:pPr marL="0" indent="0">
              <a:buNone/>
            </a:pPr>
            <a:r>
              <a:rPr lang="en-US" sz="1400" b="1" dirty="0"/>
              <a:t>• Creatinine, urea</a:t>
            </a:r>
          </a:p>
          <a:p>
            <a:pPr marL="0" indent="0">
              <a:buNone/>
            </a:pPr>
            <a:r>
              <a:rPr lang="en-US" sz="1400" b="1" dirty="0"/>
              <a:t>• Glucose (2-hourly in acute phase)</a:t>
            </a:r>
          </a:p>
          <a:p>
            <a:pPr marL="0" indent="0">
              <a:buNone/>
            </a:pPr>
            <a:r>
              <a:rPr lang="en-US" sz="1400" b="1" dirty="0"/>
              <a:t>• Prothrombin time</a:t>
            </a:r>
          </a:p>
          <a:p>
            <a:pPr marL="0" indent="0">
              <a:buNone/>
            </a:pPr>
            <a:r>
              <a:rPr lang="en-US" sz="1400" b="1" dirty="0"/>
              <a:t>Infection surveillance</a:t>
            </a:r>
          </a:p>
          <a:p>
            <a:pPr marL="0" indent="0">
              <a:buNone/>
            </a:pPr>
            <a:r>
              <a:rPr lang="en-US" sz="1400" b="1" dirty="0"/>
              <a:t>• Cultures: blood, urine, throat, sputum, cannula sites</a:t>
            </a:r>
          </a:p>
          <a:p>
            <a:pPr marL="0" indent="0">
              <a:buNone/>
            </a:pPr>
            <a:endParaRPr lang="en-US" sz="1400" b="1" dirty="0"/>
          </a:p>
        </p:txBody>
      </p:sp>
    </p:spTree>
    <p:extLst>
      <p:ext uri="{BB962C8B-B14F-4D97-AF65-F5344CB8AC3E}">
        <p14:creationId xmlns:p14="http://schemas.microsoft.com/office/powerpoint/2010/main" val="2890790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8991600" cy="6781800"/>
          </a:xfrm>
        </p:spPr>
        <p:txBody>
          <a:bodyPr>
            <a:normAutofit/>
          </a:bodyPr>
          <a:lstStyle/>
          <a:p>
            <a:pPr marL="0" indent="0">
              <a:buNone/>
            </a:pPr>
            <a:r>
              <a:rPr lang="en-US" sz="1400" dirty="0"/>
              <a:t>Adverse prognostic criteria in</a:t>
            </a:r>
          </a:p>
          <a:p>
            <a:pPr marL="0" indent="0">
              <a:buNone/>
            </a:pPr>
            <a:r>
              <a:rPr lang="en-US" sz="1400" dirty="0"/>
              <a:t>acute liver failure*</a:t>
            </a:r>
          </a:p>
          <a:p>
            <a:pPr marL="0" indent="0">
              <a:buNone/>
            </a:pPr>
            <a:r>
              <a:rPr lang="en-US" sz="1400" dirty="0"/>
              <a:t>Paracetamol overdose</a:t>
            </a:r>
          </a:p>
          <a:p>
            <a:pPr marL="0" indent="0">
              <a:buNone/>
            </a:pPr>
            <a:r>
              <a:rPr lang="en-US" sz="1400" dirty="0"/>
              <a:t>• H+ &gt;50 </a:t>
            </a:r>
            <a:r>
              <a:rPr lang="en-US" sz="1400" dirty="0" err="1"/>
              <a:t>nmol</a:t>
            </a:r>
            <a:r>
              <a:rPr lang="en-US" sz="1400" dirty="0"/>
              <a:t>/L (pH &lt;7.3) at or beyond 24 hours following the</a:t>
            </a:r>
          </a:p>
          <a:p>
            <a:pPr marL="0" indent="0">
              <a:buNone/>
            </a:pPr>
            <a:r>
              <a:rPr lang="en-US" sz="1400" dirty="0"/>
              <a:t>overdose</a:t>
            </a:r>
          </a:p>
          <a:p>
            <a:pPr marL="0" indent="0">
              <a:buNone/>
            </a:pPr>
            <a:r>
              <a:rPr lang="en-US" sz="1400" dirty="0"/>
              <a:t>Or</a:t>
            </a:r>
          </a:p>
          <a:p>
            <a:pPr marL="0" indent="0">
              <a:buNone/>
            </a:pPr>
            <a:r>
              <a:rPr lang="en-US" sz="1400" dirty="0"/>
              <a:t>• Serum creatinine &gt;300 µ</a:t>
            </a:r>
            <a:r>
              <a:rPr lang="en-US" sz="1400" dirty="0" err="1"/>
              <a:t>mol</a:t>
            </a:r>
            <a:r>
              <a:rPr lang="en-US" sz="1400" dirty="0"/>
              <a:t>/L (≅3.38 mg/</a:t>
            </a:r>
            <a:r>
              <a:rPr lang="en-US" sz="1400" dirty="0" err="1"/>
              <a:t>dL</a:t>
            </a:r>
            <a:r>
              <a:rPr lang="en-US" sz="1400" dirty="0"/>
              <a:t>) plus prothrombin</a:t>
            </a:r>
          </a:p>
          <a:p>
            <a:pPr marL="0" indent="0">
              <a:buNone/>
            </a:pPr>
            <a:r>
              <a:rPr lang="en-US" sz="1400" dirty="0"/>
              <a:t>time &gt;100 secs plus encephalopathy grade 3 or 4</a:t>
            </a:r>
          </a:p>
          <a:p>
            <a:pPr marL="0" indent="0">
              <a:buNone/>
            </a:pPr>
            <a:r>
              <a:rPr lang="en-US" sz="1400" dirty="0"/>
              <a:t>Non-paracetamol cases</a:t>
            </a:r>
          </a:p>
          <a:p>
            <a:pPr marL="0" indent="0">
              <a:buNone/>
            </a:pPr>
            <a:r>
              <a:rPr lang="en-US" sz="1400" dirty="0"/>
              <a:t>• Prothrombin time &gt;100 secs</a:t>
            </a:r>
          </a:p>
          <a:p>
            <a:pPr marL="0" indent="0">
              <a:buNone/>
            </a:pPr>
            <a:r>
              <a:rPr lang="en-US" sz="1400" dirty="0"/>
              <a:t>Or</a:t>
            </a:r>
          </a:p>
          <a:p>
            <a:pPr marL="0" indent="0">
              <a:buNone/>
            </a:pPr>
            <a:r>
              <a:rPr lang="en-US" sz="1400" dirty="0"/>
              <a:t>• Any three of the following:</a:t>
            </a:r>
          </a:p>
          <a:p>
            <a:pPr marL="0" indent="0">
              <a:buNone/>
            </a:pPr>
            <a:r>
              <a:rPr lang="en-US" sz="1400" dirty="0"/>
              <a:t>Jaundice to encephalopathy time &gt;7 days</a:t>
            </a:r>
          </a:p>
          <a:p>
            <a:pPr marL="0" indent="0">
              <a:buNone/>
            </a:pPr>
            <a:r>
              <a:rPr lang="en-US" sz="1400" dirty="0"/>
              <a:t>Age &lt;10 or &gt;40 years</a:t>
            </a:r>
          </a:p>
          <a:p>
            <a:pPr marL="0" indent="0">
              <a:buNone/>
            </a:pPr>
            <a:r>
              <a:rPr lang="en-US" sz="1400" dirty="0"/>
              <a:t>Indeterminate or drug-induced causes</a:t>
            </a:r>
          </a:p>
          <a:p>
            <a:pPr marL="0" indent="0">
              <a:buNone/>
            </a:pPr>
            <a:r>
              <a:rPr lang="en-US" sz="1400" dirty="0"/>
              <a:t>Bilirubin &gt;300 µ</a:t>
            </a:r>
            <a:r>
              <a:rPr lang="en-US" sz="1400" dirty="0" err="1"/>
              <a:t>mol</a:t>
            </a:r>
            <a:r>
              <a:rPr lang="en-US" sz="1400" dirty="0"/>
              <a:t>/L (≅17.6 mg/</a:t>
            </a:r>
            <a:r>
              <a:rPr lang="en-US" sz="1400" dirty="0" err="1"/>
              <a:t>dL</a:t>
            </a:r>
            <a:r>
              <a:rPr lang="en-US" sz="1400" dirty="0"/>
              <a:t>)</a:t>
            </a:r>
          </a:p>
          <a:p>
            <a:pPr marL="0" indent="0">
              <a:buNone/>
            </a:pPr>
            <a:r>
              <a:rPr lang="en-US" sz="1400" dirty="0"/>
              <a:t>Prothrombin time &gt;50 secs</a:t>
            </a:r>
          </a:p>
          <a:p>
            <a:pPr marL="0" indent="0">
              <a:buNone/>
            </a:pPr>
            <a:r>
              <a:rPr lang="en-US" sz="1400" dirty="0"/>
              <a:t>Or</a:t>
            </a:r>
          </a:p>
          <a:p>
            <a:pPr marL="0" indent="0">
              <a:buNone/>
            </a:pPr>
            <a:r>
              <a:rPr lang="en-US" sz="1400" dirty="0"/>
              <a:t>• Factor V level &lt;15% and encephalopathy grade 3 or 4</a:t>
            </a:r>
          </a:p>
          <a:p>
            <a:pPr marL="0" indent="0">
              <a:buNone/>
            </a:pPr>
            <a:endParaRPr lang="en-US" sz="1400" dirty="0"/>
          </a:p>
          <a:p>
            <a:pPr marL="0" indent="0">
              <a:buNone/>
            </a:pPr>
            <a:r>
              <a:rPr lang="en-US" sz="1400" dirty="0"/>
              <a:t>The definitive treatment for fulminant hepatic failure is liver transplantation</a:t>
            </a:r>
          </a:p>
        </p:txBody>
      </p:sp>
    </p:spTree>
    <p:extLst>
      <p:ext uri="{BB962C8B-B14F-4D97-AF65-F5344CB8AC3E}">
        <p14:creationId xmlns:p14="http://schemas.microsoft.com/office/powerpoint/2010/main" val="379941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a:bodyPr>
          <a:lstStyle/>
          <a:p>
            <a:pPr marL="0" indent="0">
              <a:buNone/>
            </a:pPr>
            <a:endParaRPr lang="en-US" sz="1400" dirty="0"/>
          </a:p>
          <a:p>
            <a:pPr marL="0" indent="0">
              <a:buNone/>
            </a:pPr>
            <a:endParaRPr lang="en-US" sz="1400" dirty="0"/>
          </a:p>
          <a:p>
            <a:pPr marL="0" indent="0">
              <a:buNone/>
            </a:pPr>
            <a:r>
              <a:rPr lang="en-US" sz="1400" b="1" dirty="0">
                <a:solidFill>
                  <a:srgbClr val="FF0000"/>
                </a:solidFill>
              </a:rPr>
              <a:t>Complications of acute liver failure</a:t>
            </a:r>
          </a:p>
          <a:p>
            <a:pPr marL="0" indent="0">
              <a:buNone/>
            </a:pPr>
            <a:endParaRPr lang="en-US" sz="1400" dirty="0"/>
          </a:p>
          <a:p>
            <a:pPr marL="0" indent="0">
              <a:buNone/>
            </a:pPr>
            <a:r>
              <a:rPr lang="en-US" sz="1400" b="1" dirty="0"/>
              <a:t>• Encephalopathy and cerebral oedema</a:t>
            </a:r>
          </a:p>
          <a:p>
            <a:pPr marL="0" indent="0">
              <a:buNone/>
            </a:pPr>
            <a:r>
              <a:rPr lang="en-US" sz="1400" b="1" dirty="0"/>
              <a:t>• Hypoglycaemia</a:t>
            </a:r>
          </a:p>
          <a:p>
            <a:pPr marL="0" indent="0">
              <a:buNone/>
            </a:pPr>
            <a:r>
              <a:rPr lang="en-US" sz="1400" b="1" dirty="0"/>
              <a:t>• Metabolic acidosis</a:t>
            </a:r>
          </a:p>
          <a:p>
            <a:pPr marL="0" indent="0">
              <a:buNone/>
            </a:pPr>
            <a:r>
              <a:rPr lang="en-US" sz="1400" b="1" dirty="0"/>
              <a:t>• Infection (bacterial, fungal)</a:t>
            </a:r>
          </a:p>
          <a:p>
            <a:pPr marL="0" indent="0">
              <a:buNone/>
            </a:pPr>
            <a:r>
              <a:rPr lang="en-US" sz="1400" b="1" dirty="0"/>
              <a:t>• Renal failure</a:t>
            </a:r>
          </a:p>
          <a:p>
            <a:pPr marL="0" indent="0">
              <a:buNone/>
            </a:pPr>
            <a:r>
              <a:rPr lang="en-US" sz="1400" b="1" dirty="0"/>
              <a:t>• Multi-organ failure</a:t>
            </a:r>
          </a:p>
          <a:p>
            <a:pPr marL="0" indent="0">
              <a:buNone/>
            </a:pPr>
            <a:r>
              <a:rPr lang="en-US" sz="1400" b="1" dirty="0"/>
              <a:t>(hypotension and respiratory</a:t>
            </a:r>
          </a:p>
          <a:p>
            <a:pPr marL="0" indent="0">
              <a:buNone/>
            </a:pPr>
            <a:r>
              <a:rPr lang="en-US" sz="1400" b="1" dirty="0"/>
              <a:t>failure)</a:t>
            </a:r>
          </a:p>
        </p:txBody>
      </p:sp>
    </p:spTree>
    <p:extLst>
      <p:ext uri="{BB962C8B-B14F-4D97-AF65-F5344CB8AC3E}">
        <p14:creationId xmlns:p14="http://schemas.microsoft.com/office/powerpoint/2010/main" val="278854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a:bodyPr>
          <a:lstStyle/>
          <a:p>
            <a:pPr marL="0" indent="0">
              <a:buNone/>
            </a:pPr>
            <a:endParaRPr lang="en-US" sz="1400" b="1" dirty="0">
              <a:solidFill>
                <a:srgbClr val="FF0000"/>
              </a:solidFill>
            </a:endParaRPr>
          </a:p>
          <a:p>
            <a:pPr marL="0" indent="0">
              <a:buNone/>
            </a:pPr>
            <a:endParaRPr lang="en-US" sz="1400" b="1" dirty="0">
              <a:solidFill>
                <a:srgbClr val="FF0000"/>
              </a:solidFill>
            </a:endParaRPr>
          </a:p>
          <a:p>
            <a:pPr marL="0" indent="0">
              <a:buNone/>
            </a:pPr>
            <a:r>
              <a:rPr lang="en-US" sz="1400" b="1" dirty="0">
                <a:solidFill>
                  <a:srgbClr val="FF0000"/>
                </a:solidFill>
              </a:rPr>
              <a:t>Hepatic encephalopathy</a:t>
            </a:r>
          </a:p>
          <a:p>
            <a:pPr marL="0" indent="0">
              <a:buNone/>
            </a:pPr>
            <a:endParaRPr lang="en-US" sz="1400" b="1" dirty="0">
              <a:solidFill>
                <a:srgbClr val="FF0000"/>
              </a:solidFill>
            </a:endParaRPr>
          </a:p>
          <a:p>
            <a:pPr marL="0" indent="0">
              <a:buNone/>
            </a:pPr>
            <a:endParaRPr lang="en-US" sz="1400" dirty="0"/>
          </a:p>
          <a:p>
            <a:pPr marL="0" indent="0">
              <a:buNone/>
            </a:pPr>
            <a:endParaRPr lang="en-US" sz="1400" dirty="0"/>
          </a:p>
          <a:p>
            <a:pPr marL="0" indent="0">
              <a:buNone/>
            </a:pPr>
            <a:r>
              <a:rPr lang="en-US" sz="1400" dirty="0"/>
              <a:t>The brain is exposed to increased levels of ammonia, neurotransmitters and their precursors because of failed</a:t>
            </a:r>
          </a:p>
          <a:p>
            <a:pPr marL="0" indent="0">
              <a:buNone/>
            </a:pPr>
            <a:r>
              <a:rPr lang="en-US" sz="1400" dirty="0"/>
              <a:t>hepatic clearance result in neurological and psychiatric components. Features of encephalopathy can be</a:t>
            </a:r>
          </a:p>
          <a:p>
            <a:pPr marL="0" indent="0">
              <a:buNone/>
            </a:pPr>
            <a:r>
              <a:rPr lang="en-US" sz="1400" dirty="0"/>
              <a:t>separated into changes in consciousness, personality, intellect and speech, disturbed consciousness with</a:t>
            </a:r>
          </a:p>
          <a:p>
            <a:pPr marL="0" indent="0">
              <a:buNone/>
            </a:pPr>
            <a:r>
              <a:rPr lang="en-US" sz="1400" dirty="0"/>
              <a:t>disorder of sleep is usual. Hypersomnia appears early and progresses to reversal of the normal sleep pattern.</a:t>
            </a:r>
          </a:p>
          <a:p>
            <a:pPr marL="0" indent="0">
              <a:buNone/>
            </a:pPr>
            <a:r>
              <a:rPr lang="en-US" sz="1400" dirty="0"/>
              <a:t>Speech is slow and slurred and the voice is monotonous. The most characteristic neurological abnormality is the</a:t>
            </a:r>
          </a:p>
          <a:p>
            <a:pPr marL="0" indent="0">
              <a:buNone/>
            </a:pPr>
            <a:r>
              <a:rPr lang="en-US" sz="1400" b="1" dirty="0">
                <a:solidFill>
                  <a:srgbClr val="FF0000"/>
                </a:solidFill>
              </a:rPr>
              <a:t>‘flapping’ tremor (asterixis). </a:t>
            </a:r>
          </a:p>
          <a:p>
            <a:pPr marL="0" indent="0">
              <a:buNone/>
            </a:pPr>
            <a:r>
              <a:rPr lang="en-US" sz="1400" dirty="0"/>
              <a:t>Coma at first resembles normal sleep, but progresses to complete</a:t>
            </a:r>
          </a:p>
          <a:p>
            <a:pPr marL="0" indent="0">
              <a:buNone/>
            </a:pPr>
            <a:r>
              <a:rPr lang="en-US" sz="1400" dirty="0"/>
              <a:t>unresponsiveness.</a:t>
            </a:r>
          </a:p>
        </p:txBody>
      </p:sp>
    </p:spTree>
    <p:extLst>
      <p:ext uri="{BB962C8B-B14F-4D97-AF65-F5344CB8AC3E}">
        <p14:creationId xmlns:p14="http://schemas.microsoft.com/office/powerpoint/2010/main" val="408462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629400"/>
          </a:xfrm>
        </p:spPr>
        <p:txBody>
          <a:bodyPr>
            <a:normAutofit/>
          </a:bodyPr>
          <a:lstStyle/>
          <a:p>
            <a:pPr marL="0" indent="0">
              <a:buNone/>
            </a:pPr>
            <a:endParaRPr lang="en-US" sz="1400" b="1" dirty="0"/>
          </a:p>
          <a:p>
            <a:pPr marL="0" indent="0">
              <a:buNone/>
            </a:pPr>
            <a:endParaRPr lang="en-US" sz="1400" b="1" dirty="0"/>
          </a:p>
          <a:p>
            <a:pPr marL="0" indent="0">
              <a:buNone/>
            </a:pPr>
            <a:r>
              <a:rPr lang="en-US" sz="1400" b="1" dirty="0">
                <a:solidFill>
                  <a:srgbClr val="FF0000"/>
                </a:solidFill>
              </a:rPr>
              <a:t>Investigation :</a:t>
            </a:r>
          </a:p>
          <a:p>
            <a:pPr marL="0" indent="0">
              <a:buNone/>
            </a:pPr>
            <a:endParaRPr lang="en-US" sz="1400" b="1" dirty="0"/>
          </a:p>
          <a:p>
            <a:pPr marL="0" indent="0">
              <a:buNone/>
            </a:pPr>
            <a:r>
              <a:rPr lang="en-US" sz="1400" dirty="0"/>
              <a:t>- Cerebrospinal fluid - usually clear and under normal pressure , cell count is normal</a:t>
            </a:r>
          </a:p>
          <a:p>
            <a:pPr marL="0" indent="0">
              <a:buNone/>
            </a:pPr>
            <a:r>
              <a:rPr lang="en-US" sz="1400" dirty="0"/>
              <a:t>- EEG changes occur very early even before psychological or biochemical disturbances.</a:t>
            </a:r>
          </a:p>
          <a:p>
            <a:pPr marL="0" indent="0">
              <a:buNone/>
            </a:pPr>
            <a:r>
              <a:rPr lang="en-US" sz="1400" dirty="0"/>
              <a:t>-CT scan to show cerebral oedema and cortical atrophy</a:t>
            </a:r>
          </a:p>
          <a:p>
            <a:pPr marL="0" indent="0">
              <a:buNone/>
            </a:pPr>
            <a:endParaRPr lang="en-US" sz="1400" dirty="0"/>
          </a:p>
          <a:p>
            <a:pPr marL="0" indent="0">
              <a:buNone/>
            </a:pPr>
            <a:r>
              <a:rPr lang="en-US" sz="1400" b="1" dirty="0">
                <a:solidFill>
                  <a:srgbClr val="00B0F0"/>
                </a:solidFill>
              </a:rPr>
              <a:t>Treatment of hepatic encephalopathy</a:t>
            </a:r>
          </a:p>
          <a:p>
            <a:pPr marL="0" indent="0">
              <a:buNone/>
            </a:pPr>
            <a:endParaRPr lang="en-US" sz="1400" dirty="0"/>
          </a:p>
          <a:p>
            <a:pPr marL="0" indent="0">
              <a:buNone/>
            </a:pPr>
            <a:r>
              <a:rPr lang="en-US" sz="1400" b="1" dirty="0">
                <a:solidFill>
                  <a:srgbClr val="FF0000"/>
                </a:solidFill>
              </a:rPr>
              <a:t>Treatment broadly divides into three areas:</a:t>
            </a:r>
          </a:p>
          <a:p>
            <a:pPr marL="0" indent="0">
              <a:buNone/>
            </a:pPr>
            <a:endParaRPr lang="en-US" sz="1400" b="1" dirty="0">
              <a:solidFill>
                <a:srgbClr val="FF0000"/>
              </a:solidFill>
            </a:endParaRPr>
          </a:p>
          <a:p>
            <a:pPr marL="0" indent="0">
              <a:buNone/>
            </a:pPr>
            <a:r>
              <a:rPr lang="en-US" sz="1400" dirty="0"/>
              <a:t>1.Identification and treatment of the precipitating cause.</a:t>
            </a:r>
          </a:p>
          <a:p>
            <a:pPr marL="0" indent="0">
              <a:buNone/>
            </a:pPr>
            <a:endParaRPr lang="en-US" sz="1400" dirty="0"/>
          </a:p>
          <a:p>
            <a:pPr marL="0" indent="0">
              <a:buNone/>
            </a:pPr>
            <a:r>
              <a:rPr lang="en-US" sz="1400" dirty="0"/>
              <a:t>2. Intervention to reduce the production and absorption of gut-derived ammonia and other toxins.</a:t>
            </a:r>
          </a:p>
          <a:p>
            <a:pPr marL="0" indent="0">
              <a:buNone/>
            </a:pPr>
            <a:r>
              <a:rPr lang="en-US" sz="1400" dirty="0"/>
              <a:t> Alteration of enteric bacteria and the colonic environment by non absorbable antibiotics, oral lactulose and stimulation of colonic emptying - enemas, lactulose ( of limited significant in ALF)</a:t>
            </a:r>
          </a:p>
          <a:p>
            <a:pPr marL="0" indent="0">
              <a:buNone/>
            </a:pPr>
            <a:endParaRPr lang="en-US" sz="1400" dirty="0"/>
          </a:p>
          <a:p>
            <a:pPr marL="0" indent="0">
              <a:buNone/>
            </a:pPr>
            <a:r>
              <a:rPr lang="en-US" sz="1400" dirty="0"/>
              <a:t>3. Agents to modify neurotransmitter balance directly- bromocriptine, flumazenil (benzodiazepine</a:t>
            </a:r>
          </a:p>
          <a:p>
            <a:pPr marL="0" indent="0">
              <a:buNone/>
            </a:pPr>
            <a:r>
              <a:rPr lang="en-US" sz="1400" dirty="0"/>
              <a:t>antagonist) limited clinical value at present.</a:t>
            </a:r>
          </a:p>
        </p:txBody>
      </p:sp>
    </p:spTree>
    <p:extLst>
      <p:ext uri="{BB962C8B-B14F-4D97-AF65-F5344CB8AC3E}">
        <p14:creationId xmlns:p14="http://schemas.microsoft.com/office/powerpoint/2010/main" val="1659000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0" indent="0">
              <a:buNone/>
            </a:pPr>
            <a:r>
              <a:rPr lang="en-US" sz="1400" b="1" dirty="0">
                <a:solidFill>
                  <a:srgbClr val="FF0000"/>
                </a:solidFill>
              </a:rPr>
              <a:t>Treatment of cerebral oedema</a:t>
            </a:r>
          </a:p>
          <a:p>
            <a:pPr marL="0" indent="0">
              <a:buNone/>
            </a:pPr>
            <a:endParaRPr lang="en-US" sz="1400" b="1" dirty="0">
              <a:solidFill>
                <a:srgbClr val="FF0000"/>
              </a:solidFill>
            </a:endParaRPr>
          </a:p>
          <a:p>
            <a:pPr marL="0" indent="0">
              <a:buNone/>
            </a:pPr>
            <a:r>
              <a:rPr lang="en-US" sz="1200" dirty="0"/>
              <a:t>- Head should be elevated to 30 degrees</a:t>
            </a:r>
          </a:p>
          <a:p>
            <a:pPr marL="0" indent="0">
              <a:buNone/>
            </a:pPr>
            <a:r>
              <a:rPr lang="en-US" sz="1200" dirty="0"/>
              <a:t>-High levels of PEEP should be avoided – it may increase hepatic venous pressure and intracranial pressure</a:t>
            </a:r>
          </a:p>
          <a:p>
            <a:pPr marL="0" indent="0">
              <a:buNone/>
            </a:pPr>
            <a:endParaRPr lang="en-US" sz="1200" dirty="0"/>
          </a:p>
          <a:p>
            <a:pPr marL="0" indent="0">
              <a:buNone/>
            </a:pPr>
            <a:r>
              <a:rPr lang="en-US" sz="1400" dirty="0"/>
              <a:t>- </a:t>
            </a:r>
            <a:r>
              <a:rPr lang="en-US" sz="1200" dirty="0"/>
              <a:t>Mannitol bolus of 0.5 g/kg as 20 % solution over 15 minutes – can be repeated if serum osmolality</a:t>
            </a:r>
          </a:p>
          <a:p>
            <a:pPr marL="0" indent="0">
              <a:buNone/>
            </a:pPr>
            <a:r>
              <a:rPr lang="en-US" sz="1200" dirty="0"/>
              <a:t>less than 320 mOsm/L</a:t>
            </a:r>
          </a:p>
          <a:p>
            <a:pPr marL="0" indent="0">
              <a:buNone/>
            </a:pPr>
            <a:r>
              <a:rPr lang="en-US" sz="1200" dirty="0"/>
              <a:t>- Other methods 3% hypertonic saline</a:t>
            </a:r>
          </a:p>
          <a:p>
            <a:pPr marL="0" indent="0">
              <a:buNone/>
            </a:pPr>
            <a:r>
              <a:rPr lang="en-US" sz="1200" b="1" dirty="0">
                <a:solidFill>
                  <a:srgbClr val="FF0000"/>
                </a:solidFill>
              </a:rPr>
              <a:t>N.B. Steroid are not indicated in treatment of cerebral oedema in ALF – as it may complicate infection AND</a:t>
            </a:r>
          </a:p>
          <a:p>
            <a:pPr marL="0" indent="0">
              <a:buNone/>
            </a:pPr>
            <a:r>
              <a:rPr lang="en-US" sz="1200" b="1" dirty="0">
                <a:solidFill>
                  <a:srgbClr val="FF0000"/>
                </a:solidFill>
              </a:rPr>
              <a:t>cause gastric erosions</a:t>
            </a:r>
          </a:p>
          <a:p>
            <a:pPr marL="0" indent="0">
              <a:buNone/>
            </a:pPr>
            <a:r>
              <a:rPr lang="en-US" sz="1200" dirty="0"/>
              <a:t>Treatment coagulopathy</a:t>
            </a:r>
          </a:p>
          <a:p>
            <a:pPr marL="0" indent="0">
              <a:buNone/>
            </a:pPr>
            <a:r>
              <a:rPr lang="en-US" sz="1200" dirty="0"/>
              <a:t>- Intravenous vitamin K to correct any reversible coagulopathy</a:t>
            </a:r>
          </a:p>
          <a:p>
            <a:pPr marL="0" indent="0">
              <a:buNone/>
            </a:pPr>
            <a:r>
              <a:rPr lang="en-US" sz="1200" dirty="0"/>
              <a:t>- Fresh frozen plasma (FFP) – to be given in case of hemorrhage or if coagulopathy is severe (PT&gt;60sec)</a:t>
            </a:r>
          </a:p>
          <a:p>
            <a:pPr marL="0" indent="0">
              <a:buNone/>
            </a:pPr>
            <a:r>
              <a:rPr lang="en-US" sz="1200" dirty="0"/>
              <a:t>- Thrombocytopenia to be corrected</a:t>
            </a:r>
          </a:p>
          <a:p>
            <a:pPr>
              <a:buFontTx/>
              <a:buChar char="-"/>
            </a:pPr>
            <a:r>
              <a:rPr lang="en-US" sz="1200" dirty="0"/>
              <a:t>Prophylaxis for gastrointestinal bleed – administration of PPI , H2 blocker.</a:t>
            </a:r>
          </a:p>
          <a:p>
            <a:pPr marL="0" indent="0">
              <a:buNone/>
            </a:pPr>
            <a:endParaRPr lang="en-US" sz="1200" dirty="0"/>
          </a:p>
          <a:p>
            <a:pPr marL="0" indent="0">
              <a:buNone/>
            </a:pPr>
            <a:r>
              <a:rPr lang="en-US" sz="1200" b="1" dirty="0"/>
              <a:t>Treatment Hepatorenal syndrome</a:t>
            </a:r>
          </a:p>
          <a:p>
            <a:pPr marL="0" indent="0">
              <a:buNone/>
            </a:pPr>
            <a:r>
              <a:rPr lang="en-US" sz="1200" dirty="0"/>
              <a:t>It is the most common cause of renal insufficiency in ALF secondary to renal vasoconstriction. Primarily</a:t>
            </a:r>
          </a:p>
          <a:p>
            <a:pPr marL="0" indent="0">
              <a:buNone/>
            </a:pPr>
            <a:r>
              <a:rPr lang="en-US" sz="1200" dirty="0"/>
              <a:t>focused on decreasing splanchnic circulation by :</a:t>
            </a:r>
          </a:p>
          <a:p>
            <a:pPr marL="0" indent="0">
              <a:buNone/>
            </a:pPr>
            <a:r>
              <a:rPr lang="en-US" sz="1200" dirty="0"/>
              <a:t>- Vasoconstrictors – Terlipressin</a:t>
            </a:r>
          </a:p>
          <a:p>
            <a:pPr marL="0" indent="0">
              <a:buNone/>
            </a:pPr>
            <a:r>
              <a:rPr lang="en-US" sz="1200" dirty="0"/>
              <a:t>-Alpha agonist- nor-epinephrine, midodrine every effective in reversal of functional renal insufficiency.</a:t>
            </a:r>
          </a:p>
          <a:p>
            <a:pPr marL="0" indent="0">
              <a:buNone/>
            </a:pPr>
            <a:endParaRPr lang="en-US" sz="1200" dirty="0"/>
          </a:p>
          <a:p>
            <a:pPr marL="0" indent="0">
              <a:buNone/>
            </a:pPr>
            <a:r>
              <a:rPr lang="en-US" sz="1200" dirty="0"/>
              <a:t>Liver transplantation is the definitive treatment of Hepatorenal syndrome in the sitting of ALF</a:t>
            </a:r>
          </a:p>
        </p:txBody>
      </p:sp>
    </p:spTree>
    <p:extLst>
      <p:ext uri="{BB962C8B-B14F-4D97-AF65-F5344CB8AC3E}">
        <p14:creationId xmlns:p14="http://schemas.microsoft.com/office/powerpoint/2010/main" val="2876115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229600" cy="1143000"/>
          </a:xfrm>
        </p:spPr>
        <p:txBody>
          <a:bodyPr/>
          <a:lstStyle/>
          <a:p>
            <a:r>
              <a:rPr lang="en-US" b="1" dirty="0">
                <a:solidFill>
                  <a:srgbClr val="FF0000"/>
                </a:solidFill>
              </a:rPr>
              <a:t>Thanks</a:t>
            </a:r>
          </a:p>
        </p:txBody>
      </p:sp>
    </p:spTree>
    <p:extLst>
      <p:ext uri="{BB962C8B-B14F-4D97-AF65-F5344CB8AC3E}">
        <p14:creationId xmlns:p14="http://schemas.microsoft.com/office/powerpoint/2010/main" val="1115395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DDD0D4-8FD9-731A-4D66-BD7EAD1141A0}"/>
              </a:ext>
            </a:extLst>
          </p:cNvPr>
          <p:cNvSpPr>
            <a:spLocks noGrp="1"/>
          </p:cNvSpPr>
          <p:nvPr>
            <p:ph idx="1"/>
          </p:nvPr>
        </p:nvSpPr>
        <p:spPr>
          <a:xfrm>
            <a:off x="228600" y="457200"/>
            <a:ext cx="8686800" cy="5668963"/>
          </a:xfrm>
        </p:spPr>
        <p:txBody>
          <a:bodyPr>
            <a:normAutofit/>
          </a:bodyPr>
          <a:lstStyle/>
          <a:p>
            <a:r>
              <a:rPr lang="en-US" sz="2400" b="1" dirty="0">
                <a:latin typeface="Cambria" panose="02040503050406030204" pitchFamily="18" charset="0"/>
                <a:ea typeface="Cambria" panose="02040503050406030204" pitchFamily="18" charset="0"/>
              </a:rPr>
              <a:t>Objectives:</a:t>
            </a:r>
          </a:p>
          <a:p>
            <a:pPr marL="0" indent="0">
              <a:buNone/>
            </a:pPr>
            <a:r>
              <a:rPr lang="en-US" sz="2400" b="1" dirty="0">
                <a:latin typeface="Cambria" panose="02040503050406030204" pitchFamily="18" charset="0"/>
                <a:ea typeface="Cambria" panose="02040503050406030204" pitchFamily="18" charset="0"/>
              </a:rPr>
              <a:t>At the end of this lecture you must be able to know:</a:t>
            </a:r>
          </a:p>
          <a:p>
            <a:pPr marL="457200" indent="-457200">
              <a:buAutoNum type="arabicPeriod"/>
            </a:pPr>
            <a:r>
              <a:rPr lang="en-US" sz="2400" b="1" dirty="0">
                <a:latin typeface="Cambria" panose="02040503050406030204" pitchFamily="18" charset="0"/>
                <a:ea typeface="Cambria" panose="02040503050406030204" pitchFamily="18" charset="0"/>
              </a:rPr>
              <a:t>What is ALF ?</a:t>
            </a:r>
          </a:p>
          <a:p>
            <a:pPr marL="457200" indent="-457200">
              <a:buAutoNum type="arabicPeriod"/>
            </a:pPr>
            <a:r>
              <a:rPr lang="en-US" sz="2400" b="1" dirty="0">
                <a:latin typeface="Cambria" panose="02040503050406030204" pitchFamily="18" charset="0"/>
                <a:ea typeface="Cambria" panose="02040503050406030204" pitchFamily="18" charset="0"/>
              </a:rPr>
              <a:t>What is the etiology of ALF ?</a:t>
            </a:r>
          </a:p>
          <a:p>
            <a:pPr marL="457200" indent="-457200">
              <a:buAutoNum type="arabicPeriod"/>
            </a:pPr>
            <a:r>
              <a:rPr lang="en-US" sz="2400" b="1" dirty="0">
                <a:latin typeface="Cambria" panose="02040503050406030204" pitchFamily="18" charset="0"/>
                <a:ea typeface="Cambria" panose="02040503050406030204" pitchFamily="18" charset="0"/>
              </a:rPr>
              <a:t>WHAT IS THE PRINCIPLE APPROCH TO ALF ?</a:t>
            </a:r>
          </a:p>
        </p:txBody>
      </p:sp>
    </p:spTree>
    <p:extLst>
      <p:ext uri="{BB962C8B-B14F-4D97-AF65-F5344CB8AC3E}">
        <p14:creationId xmlns:p14="http://schemas.microsoft.com/office/powerpoint/2010/main" val="1669621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421824-45ED-65C0-EDE5-29A0C7FB7CDB}"/>
              </a:ext>
            </a:extLst>
          </p:cNvPr>
          <p:cNvSpPr>
            <a:spLocks noGrp="1"/>
          </p:cNvSpPr>
          <p:nvPr>
            <p:ph idx="1"/>
          </p:nvPr>
        </p:nvSpPr>
        <p:spPr>
          <a:xfrm>
            <a:off x="152400" y="381000"/>
            <a:ext cx="8839200" cy="6248400"/>
          </a:xfrm>
        </p:spPr>
        <p:txBody>
          <a:bodyPr>
            <a:normAutofit lnSpcReduction="10000"/>
          </a:bodyPr>
          <a:lstStyle/>
          <a:p>
            <a:pPr marL="0" indent="0">
              <a:buNone/>
            </a:pPr>
            <a:r>
              <a:rPr lang="en-US" sz="2800" b="1" dirty="0">
                <a:latin typeface="Cambria" panose="02040503050406030204" pitchFamily="18" charset="0"/>
                <a:ea typeface="Cambria" panose="02040503050406030204" pitchFamily="18" charset="0"/>
              </a:rPr>
              <a:t>30 year old female patient presented with 1 day Hx of disturbed conscious level , she was unwell for the last week with Hx of jaundice, fever, abdominal distension , nausea and vomiting </a:t>
            </a:r>
          </a:p>
          <a:p>
            <a:pPr marL="0" indent="0">
              <a:buNone/>
            </a:pPr>
            <a:endParaRPr lang="en-US" sz="2800" b="1" dirty="0">
              <a:latin typeface="Cambria" panose="02040503050406030204" pitchFamily="18" charset="0"/>
              <a:ea typeface="Cambria" panose="02040503050406030204" pitchFamily="18" charset="0"/>
            </a:endParaRPr>
          </a:p>
          <a:p>
            <a:pPr marL="514350" indent="-514350">
              <a:buAutoNum type="arabicPeriod"/>
            </a:pPr>
            <a:r>
              <a:rPr lang="en-US" sz="2400" b="1" dirty="0">
                <a:latin typeface="Cambria" panose="02040503050406030204" pitchFamily="18" charset="0"/>
                <a:ea typeface="Cambria" panose="02040503050406030204" pitchFamily="18" charset="0"/>
              </a:rPr>
              <a:t>What is the most likely cause of her impaired sensorium?</a:t>
            </a:r>
          </a:p>
          <a:p>
            <a:pPr marL="514350" indent="-514350">
              <a:buAutoNum type="arabicPeriod"/>
            </a:pPr>
            <a:r>
              <a:rPr lang="en-US" sz="2400" b="1" dirty="0">
                <a:latin typeface="Cambria" panose="02040503050406030204" pitchFamily="18" charset="0"/>
                <a:ea typeface="Cambria" panose="02040503050406030204" pitchFamily="18" charset="0"/>
              </a:rPr>
              <a:t>What do you expect to find in the examination of this patient?</a:t>
            </a:r>
          </a:p>
          <a:p>
            <a:pPr marL="514350" indent="-514350">
              <a:buAutoNum type="arabicPeriod"/>
            </a:pPr>
            <a:r>
              <a:rPr lang="en-US" sz="2400" b="1" dirty="0">
                <a:latin typeface="Cambria" panose="02040503050406030204" pitchFamily="18" charset="0"/>
                <a:ea typeface="Cambria" panose="02040503050406030204" pitchFamily="18" charset="0"/>
              </a:rPr>
              <a:t>What are the Ix needed to assess the patient condition?</a:t>
            </a:r>
          </a:p>
          <a:p>
            <a:pPr marL="514350" indent="-514350">
              <a:buAutoNum type="arabicPeriod"/>
            </a:pPr>
            <a:r>
              <a:rPr lang="en-US" sz="2400" b="1" dirty="0">
                <a:latin typeface="Cambria" panose="02040503050406030204" pitchFamily="18" charset="0"/>
                <a:ea typeface="Cambria" panose="02040503050406030204" pitchFamily="18" charset="0"/>
              </a:rPr>
              <a:t>What are the Ix needed to assess the underlying etiology?</a:t>
            </a:r>
          </a:p>
          <a:p>
            <a:pPr marL="514350" indent="-514350">
              <a:buAutoNum type="arabicPeriod"/>
            </a:pPr>
            <a:r>
              <a:rPr lang="en-US" sz="2400" b="1" dirty="0">
                <a:latin typeface="Cambria" panose="02040503050406030204" pitchFamily="18" charset="0"/>
                <a:ea typeface="Cambria" panose="02040503050406030204" pitchFamily="18" charset="0"/>
              </a:rPr>
              <a:t>What are the complications expected in this patient?</a:t>
            </a:r>
          </a:p>
          <a:p>
            <a:pPr marL="514350" indent="-514350">
              <a:buAutoNum type="arabicPeriod"/>
            </a:pPr>
            <a:r>
              <a:rPr lang="en-US" sz="2400" b="1" dirty="0">
                <a:latin typeface="Cambria" panose="02040503050406030204" pitchFamily="18" charset="0"/>
                <a:ea typeface="Cambria" panose="02040503050406030204" pitchFamily="18" charset="0"/>
              </a:rPr>
              <a:t>What are the lines of Mx ?</a:t>
            </a:r>
          </a:p>
          <a:p>
            <a:pPr marL="514350" indent="-514350">
              <a:buAutoNum type="arabicPeriod"/>
            </a:pPr>
            <a:r>
              <a:rPr lang="en-US" sz="2400" b="1" dirty="0">
                <a:latin typeface="Cambria" panose="02040503050406030204" pitchFamily="18" charset="0"/>
                <a:ea typeface="Cambria" panose="02040503050406030204" pitchFamily="18" charset="0"/>
              </a:rPr>
              <a:t>What is the definitive treatment ?</a:t>
            </a:r>
          </a:p>
          <a:p>
            <a:pPr marL="514350" indent="-514350">
              <a:buAutoNum type="arabicPeriod"/>
            </a:pPr>
            <a:r>
              <a:rPr lang="en-US" sz="2400" b="1" dirty="0">
                <a:latin typeface="Cambria" panose="02040503050406030204" pitchFamily="18" charset="0"/>
                <a:ea typeface="Cambria" panose="02040503050406030204" pitchFamily="18" charset="0"/>
              </a:rPr>
              <a:t>What is the long term sequels if the patient survive his current condition ?</a:t>
            </a:r>
          </a:p>
          <a:p>
            <a:pPr marL="514350" indent="-514350">
              <a:buAutoNum type="arabicPeriod"/>
            </a:pPr>
            <a:endParaRPr lang="en-US" sz="28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9916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39D131-97DF-17B6-E12F-20177A063582}"/>
              </a:ext>
            </a:extLst>
          </p:cNvPr>
          <p:cNvSpPr>
            <a:spLocks noGrp="1"/>
          </p:cNvSpPr>
          <p:nvPr>
            <p:ph idx="1"/>
          </p:nvPr>
        </p:nvSpPr>
        <p:spPr>
          <a:xfrm>
            <a:off x="76200" y="304800"/>
            <a:ext cx="8991600" cy="6248400"/>
          </a:xfrm>
        </p:spPr>
        <p:txBody>
          <a:bodyPr>
            <a:normAutofit/>
          </a:bodyPr>
          <a:lstStyle/>
          <a:p>
            <a:pPr marL="0" indent="0">
              <a:buNone/>
            </a:pPr>
            <a:r>
              <a:rPr lang="en-US" sz="2400" b="1" dirty="0">
                <a:latin typeface="Cambria" panose="02040503050406030204" pitchFamily="18" charset="0"/>
                <a:ea typeface="Cambria" panose="02040503050406030204" pitchFamily="18" charset="0"/>
              </a:rPr>
              <a:t>An 18 year old woman presents to the emergency department having taken an overdose of an unknown quantity of paracetamol. Which of the following statements regarding the clinical presentation and progress of paracetamol overdose is true? </a:t>
            </a:r>
          </a:p>
          <a:p>
            <a:pPr marL="0" indent="0">
              <a:buNone/>
            </a:pPr>
            <a:endParaRPr lang="en-US" sz="2400" b="1" dirty="0">
              <a:latin typeface="Cambria" panose="02040503050406030204" pitchFamily="18" charset="0"/>
              <a:ea typeface="Cambria" panose="02040503050406030204" pitchFamily="18" charset="0"/>
            </a:endParaRPr>
          </a:p>
          <a:p>
            <a:pPr marL="0" indent="0">
              <a:buNone/>
            </a:pPr>
            <a:endParaRPr lang="en-US" sz="1400" b="1" dirty="0">
              <a:latin typeface="Cambria" panose="02040503050406030204" pitchFamily="18" charset="0"/>
              <a:ea typeface="Cambria" panose="02040503050406030204" pitchFamily="18" charset="0"/>
            </a:endParaRPr>
          </a:p>
          <a:p>
            <a:pPr marL="0" indent="0">
              <a:buNone/>
            </a:pPr>
            <a:endParaRPr lang="en-US" sz="1400" b="1" dirty="0">
              <a:latin typeface="Cambria" panose="02040503050406030204" pitchFamily="18" charset="0"/>
              <a:ea typeface="Cambria" panose="02040503050406030204" pitchFamily="18" charset="0"/>
            </a:endParaRPr>
          </a:p>
          <a:p>
            <a:pPr marL="0" indent="0">
              <a:buNone/>
            </a:pPr>
            <a:r>
              <a:rPr lang="en-US" sz="2000" b="1" dirty="0">
                <a:latin typeface="Cambria" panose="02040503050406030204" pitchFamily="18" charset="0"/>
                <a:ea typeface="Cambria" panose="02040503050406030204" pitchFamily="18" charset="0"/>
              </a:rPr>
              <a:t>A. Deterioration from grade 1 to grade 4 encephalopathy typically takes place over several days </a:t>
            </a:r>
          </a:p>
          <a:p>
            <a:pPr marL="0" indent="0">
              <a:buNone/>
            </a:pPr>
            <a:r>
              <a:rPr lang="en-US" sz="2000" b="1" dirty="0">
                <a:latin typeface="Cambria" panose="02040503050406030204" pitchFamily="18" charset="0"/>
                <a:ea typeface="Cambria" panose="02040503050406030204" pitchFamily="18" charset="0"/>
              </a:rPr>
              <a:t>B. It has a worse outcome than acute liver failure of other aetiologies </a:t>
            </a:r>
          </a:p>
          <a:p>
            <a:pPr marL="0" indent="0">
              <a:buNone/>
            </a:pPr>
            <a:r>
              <a:rPr lang="en-US" sz="2000" b="1" dirty="0">
                <a:latin typeface="Cambria" panose="02040503050406030204" pitchFamily="18" charset="0"/>
                <a:ea typeface="Cambria" panose="02040503050406030204" pitchFamily="18" charset="0"/>
              </a:rPr>
              <a:t>C. If the patient recovers from acute liver failure, cirrhosis development is almost inevitable</a:t>
            </a:r>
          </a:p>
          <a:p>
            <a:pPr marL="0" indent="0">
              <a:buNone/>
            </a:pPr>
            <a:r>
              <a:rPr lang="en-US" sz="2000" b="1" dirty="0">
                <a:latin typeface="Cambria" panose="02040503050406030204" pitchFamily="18" charset="0"/>
                <a:ea typeface="Cambria" panose="02040503050406030204" pitchFamily="18" charset="0"/>
              </a:rPr>
              <a:t> D. Jaundice typically occurs before prothrombin time (PT) prolongation </a:t>
            </a:r>
          </a:p>
          <a:p>
            <a:pPr marL="0" indent="0">
              <a:buNone/>
            </a:pPr>
            <a:r>
              <a:rPr lang="en-US" sz="2000" b="1" dirty="0">
                <a:latin typeface="Cambria" panose="02040503050406030204" pitchFamily="18" charset="0"/>
                <a:ea typeface="Cambria" panose="02040503050406030204" pitchFamily="18" charset="0"/>
              </a:rPr>
              <a:t>E. Pancreatitis can be an accompanying complication</a:t>
            </a:r>
          </a:p>
          <a:p>
            <a:endParaRPr lang="en-US" sz="1400" b="1" dirty="0">
              <a:latin typeface="Cambria" panose="02040503050406030204" pitchFamily="18" charset="0"/>
              <a:ea typeface="Cambria" panose="02040503050406030204" pitchFamily="18" charset="0"/>
            </a:endParaRPr>
          </a:p>
          <a:p>
            <a:pPr marL="0" indent="0">
              <a:buNone/>
            </a:pPr>
            <a:endParaRPr lang="en-US" sz="14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89617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buNone/>
            </a:pPr>
            <a:r>
              <a:rPr lang="en-US" sz="2400" b="1" dirty="0">
                <a:solidFill>
                  <a:srgbClr val="FF0000"/>
                </a:solidFill>
              </a:rPr>
              <a:t>Acute Liver Failure:</a:t>
            </a:r>
          </a:p>
          <a:p>
            <a:pPr marL="0" indent="0">
              <a:buNone/>
            </a:pPr>
            <a:endParaRPr lang="en-US" sz="2400" b="1" dirty="0">
              <a:solidFill>
                <a:srgbClr val="FF0000"/>
              </a:solidFill>
            </a:endParaRPr>
          </a:p>
          <a:p>
            <a:pPr marL="0" indent="0">
              <a:buNone/>
            </a:pPr>
            <a:r>
              <a:rPr lang="en-US" sz="1600" b="1" dirty="0"/>
              <a:t>Acute liver failure describes the clinical syndrome of severe impairment of liver function Within 6 months of the onset of symptoms, which include:</a:t>
            </a:r>
          </a:p>
          <a:p>
            <a:pPr marL="0" indent="0">
              <a:buNone/>
            </a:pPr>
            <a:endParaRPr lang="en-US" sz="1600" dirty="0"/>
          </a:p>
          <a:p>
            <a:pPr marL="0" indent="0">
              <a:buNone/>
            </a:pPr>
            <a:r>
              <a:rPr lang="en-US" sz="1500" b="1" dirty="0"/>
              <a:t>1. Encephalopathy</a:t>
            </a:r>
          </a:p>
          <a:p>
            <a:pPr marL="0" indent="0">
              <a:buNone/>
            </a:pPr>
            <a:r>
              <a:rPr lang="en-US" sz="1500" b="1" dirty="0"/>
              <a:t>2. Coagulopathy</a:t>
            </a:r>
          </a:p>
          <a:p>
            <a:pPr marL="0" indent="0">
              <a:buNone/>
            </a:pPr>
            <a:r>
              <a:rPr lang="en-US" sz="1500" b="1" dirty="0"/>
              <a:t>3. Jaundice</a:t>
            </a:r>
          </a:p>
          <a:p>
            <a:pPr marL="0" indent="0">
              <a:buNone/>
            </a:pPr>
            <a:endParaRPr lang="en-US" sz="1500" dirty="0"/>
          </a:p>
          <a:p>
            <a:pPr>
              <a:buFontTx/>
              <a:buChar char="-"/>
            </a:pPr>
            <a:r>
              <a:rPr lang="en-US" sz="1500" dirty="0"/>
              <a:t>The acute onset of liver disease with no known evidence of chronic liver disease.</a:t>
            </a:r>
          </a:p>
          <a:p>
            <a:pPr marL="0" indent="0">
              <a:buNone/>
            </a:pPr>
            <a:endParaRPr lang="en-US" sz="1500" dirty="0"/>
          </a:p>
          <a:p>
            <a:pPr>
              <a:buFontTx/>
              <a:buChar char="-"/>
            </a:pPr>
            <a:r>
              <a:rPr lang="en-US" sz="1500" dirty="0"/>
              <a:t>Biochemical and/or clinical evidence of severe liver dysfunction</a:t>
            </a:r>
          </a:p>
          <a:p>
            <a:pPr marL="0" indent="0">
              <a:buNone/>
            </a:pPr>
            <a:endParaRPr lang="en-US" sz="1500" dirty="0"/>
          </a:p>
          <a:p>
            <a:pPr>
              <a:buFontTx/>
              <a:buChar char="-"/>
            </a:pPr>
            <a:r>
              <a:rPr lang="en-US" sz="1500" dirty="0"/>
              <a:t>Hepatic-based coagulopathy – prothrombin time [PT] ≥15 seconds or international normalized ratio</a:t>
            </a:r>
          </a:p>
          <a:p>
            <a:pPr marL="0" indent="0">
              <a:buNone/>
            </a:pPr>
            <a:endParaRPr lang="en-US" sz="1500" dirty="0"/>
          </a:p>
          <a:p>
            <a:pPr marL="0" indent="0">
              <a:buNone/>
            </a:pPr>
            <a:r>
              <a:rPr lang="en-US" sz="1500" dirty="0"/>
              <a:t>[INR] ≥1.5 that is not corrected by parenteral vitamin K in presence of clinical hepatic encephalopathy</a:t>
            </a:r>
          </a:p>
          <a:p>
            <a:pPr marL="0" indent="0">
              <a:buNone/>
            </a:pPr>
            <a:endParaRPr lang="en-US" sz="1500" dirty="0"/>
          </a:p>
          <a:p>
            <a:pPr marL="0" indent="0">
              <a:buNone/>
            </a:pPr>
            <a:r>
              <a:rPr lang="en-US" sz="1500" dirty="0"/>
              <a:t>PT is ≥20 seconds or INR is ≥2.0 in presence or absence of hepatic encephalopathy.</a:t>
            </a:r>
          </a:p>
        </p:txBody>
      </p:sp>
    </p:spTree>
    <p:extLst>
      <p:ext uri="{BB962C8B-B14F-4D97-AF65-F5344CB8AC3E}">
        <p14:creationId xmlns:p14="http://schemas.microsoft.com/office/powerpoint/2010/main" val="2673753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Classification </a:t>
            </a:r>
            <a:br>
              <a:rPr lang="en-US"/>
            </a:br>
            <a:endParaRPr lang="en-US" dirty="0"/>
          </a:p>
        </p:txBody>
      </p:sp>
      <p:sp>
        <p:nvSpPr>
          <p:cNvPr id="3" name="Content Placeholder 2"/>
          <p:cNvSpPr>
            <a:spLocks noGrp="1"/>
          </p:cNvSpPr>
          <p:nvPr>
            <p:ph idx="1"/>
          </p:nvPr>
        </p:nvSpPr>
        <p:spPr>
          <a:xfrm>
            <a:off x="76200" y="1600200"/>
            <a:ext cx="8991600" cy="5029200"/>
          </a:xfrm>
        </p:spPr>
        <p:txBody>
          <a:bodyPr>
            <a:normAutofit/>
          </a:bodyPr>
          <a:lstStyle/>
          <a:p>
            <a:pPr marL="0" indent="0">
              <a:buNone/>
            </a:pPr>
            <a:r>
              <a:rPr lang="en-US" sz="1400" b="1" dirty="0"/>
              <a:t>1) Hyperacute               &lt;7 days   </a:t>
            </a:r>
          </a:p>
          <a:p>
            <a:pPr marL="0" indent="0">
              <a:buNone/>
            </a:pPr>
            <a:r>
              <a:rPr lang="en-US" sz="1400" b="1" dirty="0"/>
              <a:t>2)</a:t>
            </a:r>
            <a:r>
              <a:rPr lang="en-US" sz="1400" dirty="0"/>
              <a:t> </a:t>
            </a:r>
            <a:r>
              <a:rPr lang="en-US" sz="1400" b="1" dirty="0"/>
              <a:t>Acute                         8–28 days</a:t>
            </a:r>
          </a:p>
          <a:p>
            <a:pPr marL="0" indent="0">
              <a:buNone/>
            </a:pPr>
            <a:r>
              <a:rPr lang="en-US" sz="1400" b="1" dirty="0"/>
              <a:t>3) Subacute                  29 days to 12 weeks </a:t>
            </a:r>
          </a:p>
          <a:p>
            <a:pPr marL="0" indent="0">
              <a:buNone/>
            </a:pPr>
            <a:endParaRPr lang="en-US" sz="1400" b="1" dirty="0"/>
          </a:p>
          <a:p>
            <a:pPr marL="0" indent="0">
              <a:buNone/>
            </a:pPr>
            <a:r>
              <a:rPr lang="en-US" sz="1400" b="1" dirty="0"/>
              <a:t>This duration represent the time from the onset of jaundice to the development of hepatic encephalopathy.</a:t>
            </a:r>
          </a:p>
          <a:p>
            <a:pPr marL="0" indent="0">
              <a:buNone/>
            </a:pPr>
            <a:endParaRPr lang="en-US" sz="1400" b="1" dirty="0"/>
          </a:p>
          <a:p>
            <a:pPr marL="0" indent="0">
              <a:buNone/>
            </a:pPr>
            <a:endParaRPr lang="en-US" sz="1400" b="1" dirty="0"/>
          </a:p>
          <a:p>
            <a:pPr marL="0" indent="0">
              <a:buNone/>
            </a:pPr>
            <a:endParaRPr lang="en-US" sz="1400" b="1" dirty="0"/>
          </a:p>
          <a:p>
            <a:pPr marL="0" indent="0">
              <a:buNone/>
            </a:pPr>
            <a:r>
              <a:rPr lang="en-US" sz="1400" b="1" dirty="0">
                <a:solidFill>
                  <a:srgbClr val="FF0000"/>
                </a:solidFill>
              </a:rPr>
              <a:t>An alternative classification</a:t>
            </a:r>
          </a:p>
          <a:p>
            <a:pPr>
              <a:buAutoNum type="arabicParenR"/>
            </a:pPr>
            <a:r>
              <a:rPr lang="en-US" sz="1400" b="1" dirty="0"/>
              <a:t>Fulminant : liver failure - time from jaundice to encephalopathy within 8 weeks in the absence of pre-existing liver disease.</a:t>
            </a:r>
          </a:p>
          <a:p>
            <a:pPr>
              <a:buAutoNum type="arabicParenR"/>
            </a:pPr>
            <a:endParaRPr lang="en-US" sz="1400" b="1" dirty="0"/>
          </a:p>
          <a:p>
            <a:pPr marL="0" indent="0">
              <a:buNone/>
            </a:pPr>
            <a:endParaRPr lang="en-US" sz="1400" b="1" dirty="0"/>
          </a:p>
          <a:p>
            <a:pPr marL="0" indent="0">
              <a:buNone/>
            </a:pPr>
            <a:r>
              <a:rPr lang="en-US" sz="1400" b="1" dirty="0"/>
              <a:t>2) sub-fulminant :</a:t>
            </a:r>
          </a:p>
          <a:p>
            <a:pPr marL="0" indent="0">
              <a:buNone/>
            </a:pPr>
            <a:endParaRPr lang="en-US" sz="1400" b="1" dirty="0"/>
          </a:p>
          <a:p>
            <a:pPr marL="0" indent="0">
              <a:buNone/>
            </a:pPr>
            <a:endParaRPr lang="en-US" sz="1400" b="1" dirty="0"/>
          </a:p>
          <a:p>
            <a:pPr marL="0" indent="0">
              <a:buNone/>
            </a:pPr>
            <a:r>
              <a:rPr lang="en-US" sz="1400" b="1" dirty="0"/>
              <a:t>- Late onset liver failure describes encephalopathy developing more than 8 weeks (but less than 24 weeks) after the first symptoms.</a:t>
            </a:r>
          </a:p>
        </p:txBody>
      </p:sp>
    </p:spTree>
    <p:extLst>
      <p:ext uri="{BB962C8B-B14F-4D97-AF65-F5344CB8AC3E}">
        <p14:creationId xmlns:p14="http://schemas.microsoft.com/office/powerpoint/2010/main" val="1266651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0" indent="0">
              <a:buNone/>
            </a:pPr>
            <a:endParaRPr lang="en-US" sz="2000" b="1" dirty="0">
              <a:solidFill>
                <a:srgbClr val="FF0000"/>
              </a:solidFill>
            </a:endParaRPr>
          </a:p>
          <a:p>
            <a:pPr marL="0" indent="0">
              <a:buNone/>
            </a:pPr>
            <a:endParaRPr lang="en-US" sz="2000" b="1" dirty="0">
              <a:solidFill>
                <a:srgbClr val="FF0000"/>
              </a:solidFill>
            </a:endParaRPr>
          </a:p>
          <a:p>
            <a:pPr marL="0" indent="0">
              <a:buNone/>
            </a:pPr>
            <a:r>
              <a:rPr lang="en-US" sz="2000" b="1" dirty="0">
                <a:solidFill>
                  <a:srgbClr val="FF0000"/>
                </a:solidFill>
              </a:rPr>
              <a:t>Causes :</a:t>
            </a:r>
          </a:p>
          <a:p>
            <a:pPr marL="0" indent="0">
              <a:buNone/>
            </a:pPr>
            <a:endParaRPr lang="en-US" sz="2000" b="1" dirty="0">
              <a:solidFill>
                <a:srgbClr val="FF0000"/>
              </a:solidFill>
            </a:endParaRPr>
          </a:p>
          <a:p>
            <a:pPr marL="0" indent="0">
              <a:buNone/>
            </a:pPr>
            <a:r>
              <a:rPr lang="en-US" sz="1400" dirty="0"/>
              <a:t>1.Drugs and toxins (70–80%) like Acetaminophen, Halothane,Antituberculous drugs,Methylenedioxymethamphetamine(MDMA, 'ecstasy'),Herbal remedies , Amanita phalloides</a:t>
            </a:r>
          </a:p>
          <a:p>
            <a:pPr marL="0" indent="0">
              <a:buNone/>
            </a:pPr>
            <a:endParaRPr lang="en-US" sz="1400" dirty="0"/>
          </a:p>
          <a:p>
            <a:pPr marL="0" indent="0">
              <a:buNone/>
            </a:pPr>
            <a:r>
              <a:rPr lang="en-US" sz="1400" dirty="0"/>
              <a:t>2.Viral hepatitis (5%) : hepatitis A , E,B,D,</a:t>
            </a:r>
          </a:p>
          <a:p>
            <a:pPr marL="0" indent="0">
              <a:buNone/>
            </a:pPr>
            <a:endParaRPr lang="en-US" sz="1400" dirty="0"/>
          </a:p>
          <a:p>
            <a:pPr marL="0" indent="0">
              <a:buNone/>
            </a:pPr>
            <a:r>
              <a:rPr lang="en-US" sz="1400" dirty="0"/>
              <a:t>3.Autoimmune hepatitis(&lt;5%)</a:t>
            </a:r>
          </a:p>
          <a:p>
            <a:pPr marL="0" indent="0">
              <a:buNone/>
            </a:pPr>
            <a:endParaRPr lang="en-US" sz="1400" dirty="0"/>
          </a:p>
          <a:p>
            <a:pPr marL="0" indent="0">
              <a:buNone/>
            </a:pPr>
            <a:r>
              <a:rPr lang="en-US" sz="1400" dirty="0"/>
              <a:t>4- cryptogenic (5-10%)  Non-A–E viral hepatitis</a:t>
            </a:r>
          </a:p>
          <a:p>
            <a:pPr marL="0" indent="0">
              <a:buNone/>
            </a:pPr>
            <a:endParaRPr lang="en-US" sz="1400" dirty="0"/>
          </a:p>
          <a:p>
            <a:pPr marL="0" indent="0">
              <a:buNone/>
            </a:pPr>
            <a:r>
              <a:rPr lang="en-US" sz="1400" dirty="0"/>
              <a:t>5.Miscellaneous (&lt;5%) : Wilson's disease, Acute fatty liver of pregnancy, Shock and cardiac failure,Budd–Chiari syndrome</a:t>
            </a:r>
          </a:p>
          <a:p>
            <a:pPr marL="0" indent="0">
              <a:buNone/>
            </a:pPr>
            <a:r>
              <a:rPr lang="en-US" sz="1400" dirty="0"/>
              <a:t>Leptospirosis,Liver metastases,Lymphoma, Reye;s syndrome.</a:t>
            </a:r>
          </a:p>
        </p:txBody>
      </p:sp>
    </p:spTree>
    <p:extLst>
      <p:ext uri="{BB962C8B-B14F-4D97-AF65-F5344CB8AC3E}">
        <p14:creationId xmlns:p14="http://schemas.microsoft.com/office/powerpoint/2010/main" val="1640211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914400"/>
          </a:xfrm>
        </p:spPr>
        <p:txBody>
          <a:bodyPr>
            <a:normAutofit/>
          </a:bodyPr>
          <a:lstStyle/>
          <a:p>
            <a:r>
              <a:rPr lang="en-US" sz="3200" b="1" dirty="0"/>
              <a:t>Clinical features</a:t>
            </a:r>
          </a:p>
        </p:txBody>
      </p:sp>
      <p:sp>
        <p:nvSpPr>
          <p:cNvPr id="3" name="Content Placeholder 2"/>
          <p:cNvSpPr>
            <a:spLocks noGrp="1"/>
          </p:cNvSpPr>
          <p:nvPr>
            <p:ph idx="1"/>
          </p:nvPr>
        </p:nvSpPr>
        <p:spPr>
          <a:xfrm>
            <a:off x="76200" y="1219200"/>
            <a:ext cx="8991600" cy="5486400"/>
          </a:xfrm>
        </p:spPr>
        <p:txBody>
          <a:bodyPr>
            <a:normAutofit/>
          </a:bodyPr>
          <a:lstStyle/>
          <a:p>
            <a:pPr marL="0" indent="0">
              <a:buNone/>
            </a:pPr>
            <a:endParaRPr lang="en-US" sz="1400" dirty="0"/>
          </a:p>
          <a:p>
            <a:pPr marL="0" indent="0">
              <a:buNone/>
            </a:pPr>
            <a:endParaRPr lang="en-US" sz="1400" dirty="0"/>
          </a:p>
          <a:p>
            <a:pPr marL="0" indent="0">
              <a:buNone/>
            </a:pPr>
            <a:r>
              <a:rPr lang="en-US" sz="1400" b="1" dirty="0"/>
              <a:t>The patient, previously having been well, typically develops non-specific symptoms such as nausea and</a:t>
            </a:r>
          </a:p>
          <a:p>
            <a:pPr marL="0" indent="0">
              <a:buNone/>
            </a:pPr>
            <a:r>
              <a:rPr lang="en-US" sz="1400" b="1" dirty="0"/>
              <a:t>malaise.</a:t>
            </a:r>
          </a:p>
          <a:p>
            <a:pPr marL="0" indent="0">
              <a:buNone/>
            </a:pPr>
            <a:r>
              <a:rPr lang="en-US" sz="1400" dirty="0"/>
              <a:t>-        </a:t>
            </a:r>
            <a:r>
              <a:rPr lang="en-US" sz="1400" b="1" dirty="0"/>
              <a:t>Progressive Jaundice.</a:t>
            </a:r>
          </a:p>
          <a:p>
            <a:pPr marL="0" indent="0">
              <a:buNone/>
            </a:pPr>
            <a:r>
              <a:rPr lang="en-US" sz="1400" b="1" dirty="0"/>
              <a:t>-       Vomiting is common</a:t>
            </a:r>
          </a:p>
          <a:p>
            <a:pPr>
              <a:buFontTx/>
              <a:buChar char="-"/>
            </a:pPr>
            <a:r>
              <a:rPr lang="en-US" sz="1400" b="1" dirty="0"/>
              <a:t>Abdominal pain.</a:t>
            </a:r>
          </a:p>
          <a:p>
            <a:pPr>
              <a:buFontTx/>
              <a:buChar char="-"/>
            </a:pPr>
            <a:r>
              <a:rPr lang="en-US" sz="1400" b="1" dirty="0"/>
              <a:t>Fetor hepaticus</a:t>
            </a:r>
          </a:p>
          <a:p>
            <a:pPr>
              <a:buFontTx/>
              <a:buChar char="-"/>
            </a:pPr>
            <a:r>
              <a:rPr lang="en-US" sz="1400" b="1" dirty="0"/>
              <a:t>Rapid decrease in liver size without clinical improvement</a:t>
            </a:r>
          </a:p>
          <a:p>
            <a:pPr>
              <a:buFontTx/>
              <a:buChar char="-"/>
            </a:pPr>
            <a:r>
              <a:rPr lang="en-US" sz="1400" b="1" dirty="0"/>
              <a:t> Ascites</a:t>
            </a:r>
          </a:p>
          <a:p>
            <a:pPr>
              <a:buFontTx/>
              <a:buChar char="-"/>
            </a:pPr>
            <a:r>
              <a:rPr lang="en-US" sz="1400" b="1" dirty="0"/>
              <a:t>Tachycardia, hypotension, hyperventilation and fever are later features</a:t>
            </a:r>
          </a:p>
          <a:p>
            <a:pPr>
              <a:buFontTx/>
              <a:buChar char="-"/>
            </a:pPr>
            <a:r>
              <a:rPr lang="en-US" sz="1400" b="1" dirty="0"/>
              <a:t> Later coma and encephalopathy features.</a:t>
            </a:r>
          </a:p>
          <a:p>
            <a:pPr marL="0" indent="0">
              <a:buNone/>
            </a:pPr>
            <a:endParaRPr lang="en-US" sz="1400" dirty="0"/>
          </a:p>
        </p:txBody>
      </p:sp>
    </p:spTree>
    <p:extLst>
      <p:ext uri="{BB962C8B-B14F-4D97-AF65-F5344CB8AC3E}">
        <p14:creationId xmlns:p14="http://schemas.microsoft.com/office/powerpoint/2010/main" val="370719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buNone/>
            </a:pPr>
            <a:endParaRPr lang="en-US" sz="1900" b="1" dirty="0"/>
          </a:p>
          <a:p>
            <a:pPr marL="0" indent="0">
              <a:buNone/>
            </a:pPr>
            <a:r>
              <a:rPr lang="en-US" sz="1900" b="1" dirty="0">
                <a:solidFill>
                  <a:srgbClr val="FF0000"/>
                </a:solidFill>
              </a:rPr>
              <a:t>Investigations: </a:t>
            </a:r>
          </a:p>
          <a:p>
            <a:pPr marL="0" indent="0">
              <a:buNone/>
            </a:pPr>
            <a:r>
              <a:rPr lang="en-US" sz="1400" b="1" dirty="0">
                <a:solidFill>
                  <a:srgbClr val="FF0000"/>
                </a:solidFill>
              </a:rPr>
              <a:t>The investigation can be divided into that to assess the synthetic hepatic functions , overall systems impairment and that to assess the etiology of the fulminant hepatic function</a:t>
            </a:r>
          </a:p>
          <a:p>
            <a:pPr marL="0" indent="0">
              <a:buNone/>
            </a:pPr>
            <a:r>
              <a:rPr lang="en-US" sz="1400" b="1" dirty="0">
                <a:solidFill>
                  <a:schemeClr val="tx1">
                    <a:lumMod val="95000"/>
                    <a:lumOff val="5000"/>
                  </a:schemeClr>
                </a:solidFill>
              </a:rPr>
              <a:t>A. Investigation for the assessment of hepatic and body system impairment:</a:t>
            </a:r>
          </a:p>
          <a:p>
            <a:pPr marL="0" indent="0">
              <a:buNone/>
            </a:pPr>
            <a:endParaRPr lang="en-US" sz="1900" b="1" dirty="0"/>
          </a:p>
          <a:p>
            <a:pPr marL="0" indent="0">
              <a:buNone/>
            </a:pPr>
            <a:r>
              <a:rPr lang="en-US" sz="1600" b="1" dirty="0"/>
              <a:t>1) Hematology : </a:t>
            </a:r>
          </a:p>
          <a:p>
            <a:pPr marL="0" indent="0">
              <a:buNone/>
            </a:pPr>
            <a:r>
              <a:rPr lang="en-US" sz="1600" b="1" dirty="0"/>
              <a:t>- The prothrombin time to the assessment of the severity of the clinical situation, and its progress.</a:t>
            </a:r>
          </a:p>
          <a:p>
            <a:pPr marL="0" indent="0">
              <a:buNone/>
            </a:pPr>
            <a:r>
              <a:rPr lang="en-US" sz="1600" b="1" dirty="0"/>
              <a:t>- Hemoglobin and white count are obtained.</a:t>
            </a:r>
          </a:p>
          <a:p>
            <a:pPr>
              <a:buFontTx/>
              <a:buChar char="-"/>
            </a:pPr>
            <a:r>
              <a:rPr lang="en-US" sz="1600" b="1" dirty="0"/>
              <a:t>A falling platelet count may reflect disseminated intravascular coagulation.</a:t>
            </a:r>
          </a:p>
          <a:p>
            <a:pPr marL="0" indent="0">
              <a:buNone/>
            </a:pPr>
            <a:endParaRPr lang="en-US" sz="1600" b="1" dirty="0"/>
          </a:p>
          <a:p>
            <a:pPr marL="0" indent="0">
              <a:buNone/>
            </a:pPr>
            <a:r>
              <a:rPr lang="en-US" sz="1600" b="1" dirty="0"/>
              <a:t>2) Biochemical :</a:t>
            </a:r>
          </a:p>
          <a:p>
            <a:pPr marL="0" indent="0">
              <a:buNone/>
            </a:pPr>
            <a:r>
              <a:rPr lang="en-US" sz="1600" b="1" dirty="0"/>
              <a:t>- Blood glucose</a:t>
            </a:r>
          </a:p>
          <a:p>
            <a:pPr marL="0" indent="0">
              <a:buNone/>
            </a:pPr>
            <a:r>
              <a:rPr lang="en-US" sz="1600" b="1" dirty="0"/>
              <a:t>- Blood urea</a:t>
            </a:r>
          </a:p>
          <a:p>
            <a:pPr marL="0" indent="0">
              <a:buNone/>
            </a:pPr>
            <a:r>
              <a:rPr lang="en-US" sz="1600" b="1" dirty="0"/>
              <a:t>- Serum electrolytes</a:t>
            </a:r>
          </a:p>
          <a:p>
            <a:pPr marL="0" indent="0">
              <a:buNone/>
            </a:pPr>
            <a:r>
              <a:rPr lang="en-US" sz="1600" b="1" dirty="0"/>
              <a:t>- Serum creatinine</a:t>
            </a:r>
          </a:p>
          <a:p>
            <a:pPr marL="0" indent="0">
              <a:buNone/>
            </a:pPr>
            <a:r>
              <a:rPr lang="en-US" sz="1600" b="1" dirty="0"/>
              <a:t>- Serum bilirubin</a:t>
            </a:r>
          </a:p>
          <a:p>
            <a:pPr marL="0" indent="0">
              <a:buNone/>
            </a:pPr>
            <a:r>
              <a:rPr lang="en-US" sz="1600" b="1" dirty="0"/>
              <a:t>- Serum albumin – initially normal but later low albumin carries poor prognosis</a:t>
            </a:r>
          </a:p>
          <a:p>
            <a:pPr marL="0" indent="0">
              <a:buNone/>
            </a:pPr>
            <a:r>
              <a:rPr lang="en-US" sz="1600" b="1" dirty="0"/>
              <a:t>- Transaminases – of little prognostic values as levels tends to fall as condition worsens</a:t>
            </a:r>
          </a:p>
        </p:txBody>
      </p:sp>
    </p:spTree>
    <p:extLst>
      <p:ext uri="{BB962C8B-B14F-4D97-AF65-F5344CB8AC3E}">
        <p14:creationId xmlns:p14="http://schemas.microsoft.com/office/powerpoint/2010/main" val="4060092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1593</Words>
  <Application>Microsoft Office PowerPoint</Application>
  <PresentationFormat>On-screen Show (4:3)</PresentationFormat>
  <Paragraphs>240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Cambria</vt:lpstr>
      <vt:lpstr>Office Theme</vt:lpstr>
      <vt:lpstr>Acute liver failure</vt:lpstr>
      <vt:lpstr>PowerPoint Presentation</vt:lpstr>
      <vt:lpstr>PowerPoint Presentation</vt:lpstr>
      <vt:lpstr>PowerPoint Presentation</vt:lpstr>
      <vt:lpstr>PowerPoint Presentation</vt:lpstr>
      <vt:lpstr>Classification  </vt:lpstr>
      <vt:lpstr>PowerPoint Presentation</vt:lpstr>
      <vt:lpstr>Clinical features</vt:lpstr>
      <vt:lpstr>PowerPoint Presentation</vt:lpstr>
      <vt:lpstr>PowerPoint Presentation</vt:lpstr>
      <vt:lpstr>Manegments</vt:lpstr>
      <vt:lpstr>PowerPoint Presentation</vt:lpstr>
      <vt:lpstr>PowerPoint Presentation</vt:lpstr>
      <vt:lpstr>PowerPoint Presentation</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liver failure</dc:title>
  <dc:creator>Muntadher Abdulkareem</dc:creator>
  <cp:lastModifiedBy>Muntadher Abdulkareem</cp:lastModifiedBy>
  <cp:revision>25</cp:revision>
  <dcterms:created xsi:type="dcterms:W3CDTF">2021-01-20T17:38:25Z</dcterms:created>
  <dcterms:modified xsi:type="dcterms:W3CDTF">2023-11-28T18:29:19Z</dcterms:modified>
</cp:coreProperties>
</file>